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6" r:id="rId6"/>
    <p:sldId id="260" r:id="rId7"/>
    <p:sldId id="261" r:id="rId8"/>
    <p:sldId id="262" r:id="rId9"/>
    <p:sldId id="263" r:id="rId10"/>
    <p:sldId id="264" r:id="rId11"/>
    <p:sldId id="265" r:id="rId12"/>
    <p:sldId id="268" r:id="rId13"/>
    <p:sldId id="269" r:id="rId14"/>
    <p:sldId id="267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1/15/2017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ungarianalgorithm.com/hungarianalgorithm.php" TargetMode="External"/><Relationship Id="rId2" Type="http://schemas.openxmlformats.org/officeDocument/2006/relationships/hyperlink" Target="https://en.wikipedia.org/wiki/Hungarian_algorithm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pypi.python.org/pypi/munkres/" TargetMode="External"/><Relationship Id="rId4" Type="http://schemas.openxmlformats.org/officeDocument/2006/relationships/hyperlink" Target="https://www.topcoder.com/community/data-science/data-science-tutorials/assignment-problem-and-hungarian-algorith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dirty="0" smtClean="0"/>
              <a:t>Problem prirejanja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sl-SI" dirty="0" smtClean="0"/>
              <a:t>Saša Levstik</a:t>
            </a:r>
          </a:p>
          <a:p>
            <a:r>
              <a:rPr lang="sl-SI" dirty="0" smtClean="0"/>
              <a:t>Seminarska naloga pri predmetu računalništvo 1</a:t>
            </a:r>
          </a:p>
          <a:p>
            <a:r>
              <a:rPr lang="sl-SI" dirty="0" smtClean="0"/>
              <a:t>16.1.2017, FMF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98243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049" y="511853"/>
            <a:ext cx="5105730" cy="277932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0727" y="2217233"/>
            <a:ext cx="4801270" cy="4153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94031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148" y="267674"/>
            <a:ext cx="5363323" cy="44773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8471" y="3122900"/>
            <a:ext cx="4963218" cy="202910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148" y="4967479"/>
            <a:ext cx="3686689" cy="943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3815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7339" y="2140253"/>
            <a:ext cx="3362794" cy="2429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28901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4076" y="2085787"/>
            <a:ext cx="3743847" cy="2686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30357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Viri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https://</a:t>
            </a:r>
            <a:r>
              <a:rPr lang="en-GB" dirty="0" smtClean="0">
                <a:hlinkClick r:id="rId2"/>
              </a:rPr>
              <a:t>en.wikipedia.org/wiki/Hungarian_algorithm</a:t>
            </a:r>
            <a:r>
              <a:rPr lang="en-GB" dirty="0" smtClean="0"/>
              <a:t> </a:t>
            </a:r>
            <a:r>
              <a:rPr lang="sl-SI" dirty="0" smtClean="0"/>
              <a:t>(ogled 23.12.2016)</a:t>
            </a:r>
          </a:p>
          <a:p>
            <a:r>
              <a:rPr lang="sl-SI" dirty="0">
                <a:hlinkClick r:id="rId3"/>
              </a:rPr>
              <a:t>http://</a:t>
            </a:r>
            <a:r>
              <a:rPr lang="sl-SI" dirty="0" smtClean="0">
                <a:hlinkClick r:id="rId3"/>
              </a:rPr>
              <a:t>www.hungarianalgorithm.com/hungarianalgorithm.php</a:t>
            </a:r>
            <a:r>
              <a:rPr lang="sl-SI" dirty="0" smtClean="0"/>
              <a:t> (ogled 22.12.2016)</a:t>
            </a:r>
          </a:p>
          <a:p>
            <a:r>
              <a:rPr lang="sl-SI" dirty="0">
                <a:hlinkClick r:id="rId4"/>
              </a:rPr>
              <a:t>https://www.topcoder.com/community/data-science/data-science-tutorials/assignment-problem-and-hungarian-algorithm</a:t>
            </a:r>
            <a:r>
              <a:rPr lang="sl-SI" dirty="0" smtClean="0">
                <a:hlinkClick r:id="rId4"/>
              </a:rPr>
              <a:t>/</a:t>
            </a:r>
            <a:r>
              <a:rPr lang="sl-SI" dirty="0" smtClean="0"/>
              <a:t> (ogled 22.12.2016)</a:t>
            </a:r>
          </a:p>
          <a:p>
            <a:r>
              <a:rPr lang="sl-SI" dirty="0">
                <a:hlinkClick r:id="rId5"/>
              </a:rPr>
              <a:t>https://pypi.python.org/pypi/munkres</a:t>
            </a:r>
            <a:r>
              <a:rPr lang="sl-SI" dirty="0" smtClean="0">
                <a:hlinkClick r:id="rId5"/>
              </a:rPr>
              <a:t>/</a:t>
            </a:r>
            <a:r>
              <a:rPr lang="sl-SI" dirty="0" smtClean="0"/>
              <a:t> (ogled 10.1.2017)</a:t>
            </a:r>
          </a:p>
          <a:p>
            <a:r>
              <a:rPr lang="sl-SI" dirty="0" smtClean="0"/>
              <a:t>Zapiski pri predmetu Optimizacija 1, 2016/2017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6162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Taksisti in stranke</a:t>
            </a:r>
            <a:endParaRPr lang="en-GB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7225" y="2234146"/>
            <a:ext cx="5277587" cy="3734321"/>
          </a:xfrm>
        </p:spPr>
      </p:pic>
    </p:spTree>
    <p:extLst>
      <p:ext uri="{BB962C8B-B14F-4D97-AF65-F5344CB8AC3E}">
        <p14:creationId xmlns:p14="http://schemas.microsoft.com/office/powerpoint/2010/main" val="1653947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Osnovni pojmi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Prirejanje – množica povezav, ki nimajo skupnih krajišč</a:t>
            </a:r>
          </a:p>
          <a:p>
            <a:pPr marL="400050" indent="-400050">
              <a:buFont typeface="+mj-lt"/>
              <a:buAutoNum type="romanLcPeriod"/>
            </a:pPr>
            <a:r>
              <a:rPr lang="sl-SI" sz="1400" dirty="0" smtClean="0"/>
              <a:t>Prirejanje je največje, če ima največ povezav med vsemi prirejanji grafa</a:t>
            </a:r>
          </a:p>
          <a:p>
            <a:pPr marL="400050" indent="-400050">
              <a:buFont typeface="+mj-lt"/>
              <a:buAutoNum type="romanLcPeriod"/>
            </a:pPr>
            <a:r>
              <a:rPr lang="sl-SI" sz="1400" dirty="0" smtClean="0"/>
              <a:t>Recimo, da je M neko prirejanje. Potem je M popolno prirejanje, če je vsako vozlišče našega grafa krajišče neke povezave iz M.</a:t>
            </a:r>
            <a:endParaRPr lang="sl-SI" dirty="0" smtClean="0"/>
          </a:p>
          <a:p>
            <a:r>
              <a:rPr lang="en-GB" dirty="0" smtClean="0"/>
              <a:t>Graf G je </a:t>
            </a:r>
            <a:r>
              <a:rPr lang="en-GB" dirty="0" err="1" smtClean="0"/>
              <a:t>dvodelen</a:t>
            </a:r>
            <a:r>
              <a:rPr lang="en-GB" dirty="0" smtClean="0"/>
              <a:t>, če </a:t>
            </a:r>
            <a:r>
              <a:rPr lang="en-GB" dirty="0" err="1" smtClean="0"/>
              <a:t>lahko</a:t>
            </a:r>
            <a:r>
              <a:rPr lang="en-GB" dirty="0" smtClean="0"/>
              <a:t> </a:t>
            </a:r>
            <a:r>
              <a:rPr lang="en-GB" dirty="0" err="1" smtClean="0"/>
              <a:t>množico</a:t>
            </a:r>
            <a:r>
              <a:rPr lang="en-GB" dirty="0" smtClean="0"/>
              <a:t> </a:t>
            </a:r>
            <a:r>
              <a:rPr lang="en-GB" dirty="0" err="1" smtClean="0"/>
              <a:t>vozlišč</a:t>
            </a:r>
            <a:r>
              <a:rPr lang="en-GB" dirty="0" smtClean="0"/>
              <a:t> </a:t>
            </a:r>
            <a:r>
              <a:rPr lang="en-GB" dirty="0" err="1" smtClean="0"/>
              <a:t>grafa</a:t>
            </a:r>
            <a:r>
              <a:rPr lang="en-GB" dirty="0" smtClean="0"/>
              <a:t> </a:t>
            </a:r>
            <a:r>
              <a:rPr lang="en-GB" dirty="0" err="1" smtClean="0"/>
              <a:t>razbijemo</a:t>
            </a:r>
            <a:r>
              <a:rPr lang="en-GB" dirty="0" smtClean="0"/>
              <a:t> 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dirty="0" err="1" smtClean="0"/>
              <a:t>neprazni</a:t>
            </a:r>
            <a:r>
              <a:rPr lang="en-GB" dirty="0" smtClean="0"/>
              <a:t> </a:t>
            </a:r>
            <a:r>
              <a:rPr lang="en-GB" dirty="0" err="1" smtClean="0"/>
              <a:t>disjunktni</a:t>
            </a:r>
            <a:r>
              <a:rPr lang="en-GB" dirty="0" smtClean="0"/>
              <a:t> </a:t>
            </a:r>
            <a:r>
              <a:rPr lang="en-GB" dirty="0" err="1" smtClean="0"/>
              <a:t>podmnožici</a:t>
            </a:r>
            <a:r>
              <a:rPr lang="en-GB" dirty="0" smtClean="0"/>
              <a:t> A in B </a:t>
            </a:r>
            <a:r>
              <a:rPr lang="en-GB" dirty="0" err="1" smtClean="0"/>
              <a:t>tako</a:t>
            </a:r>
            <a:r>
              <a:rPr lang="en-GB" dirty="0" smtClean="0"/>
              <a:t>, da </a:t>
            </a:r>
            <a:r>
              <a:rPr lang="sl-SI" dirty="0" smtClean="0"/>
              <a:t>vsaka povezava grafa G povezuje po eno vozlišče </a:t>
            </a:r>
            <a:r>
              <a:rPr lang="sl-SI" dirty="0" smtClean="0"/>
              <a:t>i</a:t>
            </a:r>
            <a:r>
              <a:rPr lang="en-GB" dirty="0" smtClean="0"/>
              <a:t>z</a:t>
            </a:r>
            <a:r>
              <a:rPr lang="sl-SI" dirty="0" smtClean="0"/>
              <a:t> </a:t>
            </a:r>
            <a:r>
              <a:rPr lang="sl-SI" dirty="0" smtClean="0"/>
              <a:t>podmnožice A z enim vozliščem iz podmnožice B.</a:t>
            </a:r>
          </a:p>
          <a:p>
            <a:r>
              <a:rPr lang="sl-SI" dirty="0" smtClean="0"/>
              <a:t>k-regularni graf</a:t>
            </a:r>
          </a:p>
          <a:p>
            <a:r>
              <a:rPr lang="sl-SI" dirty="0" smtClean="0"/>
              <a:t>Vsak regularen dvodelni graf premore popolno prirejanje</a:t>
            </a:r>
          </a:p>
          <a:p>
            <a:endParaRPr lang="sl-SI" dirty="0" smtClean="0"/>
          </a:p>
          <a:p>
            <a:endParaRPr lang="sl-SI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17538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Algoritem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sl-SI" sz="1400" dirty="0" smtClean="0"/>
              <a:t>V vsaki vrstici vsakemu elementu odštejemo vrednost najmanjšega elementa te vrstice. Enako ponovimo za stolpce. </a:t>
            </a:r>
          </a:p>
          <a:p>
            <a:pPr>
              <a:buFont typeface="+mj-lt"/>
              <a:buAutoNum type="arabicPeriod"/>
            </a:pPr>
            <a:r>
              <a:rPr lang="sl-SI" sz="1400" dirty="0" smtClean="0"/>
              <a:t>Pogledamo, če lahko iz matrike C izberemo n elementov tako, da so vsi enaki 0 ter da je v vsaki vrstici in v vsakem stolpcu natanko en izmed teh elementov. Če je to možno, smo našli optimalno rešitev. Sicer:</a:t>
            </a:r>
          </a:p>
          <a:p>
            <a:pPr marL="400050" indent="-400050">
              <a:buFont typeface="+mj-lt"/>
              <a:buAutoNum type="romanUcPeriod"/>
            </a:pPr>
            <a:r>
              <a:rPr lang="sl-SI" sz="1400" dirty="0" smtClean="0"/>
              <a:t>Izberemo množico vrstic in stolpcev M tako, da je:</a:t>
            </a:r>
          </a:p>
          <a:p>
            <a:pPr marL="1200150" lvl="2" indent="-400050"/>
            <a:r>
              <a:rPr lang="sl-SI" sz="1000" dirty="0"/>
              <a:t>|M| &lt; n, kjer je n število vrstic oziroma število stolpcev</a:t>
            </a:r>
          </a:p>
          <a:p>
            <a:pPr marL="1200150" lvl="2" indent="-400050"/>
            <a:r>
              <a:rPr lang="sl-SI" sz="1000" dirty="0"/>
              <a:t>Vrstice in stolpci iz M vsebujejo vse ničle iz C</a:t>
            </a:r>
          </a:p>
          <a:p>
            <a:pPr marL="400050" indent="-400050">
              <a:buFont typeface="+mj-lt"/>
              <a:buAutoNum type="romanUcPeriod"/>
            </a:pPr>
            <a:r>
              <a:rPr lang="sl-SI" sz="1400" dirty="0" smtClean="0"/>
              <a:t>Sedaj rečemo: element v</a:t>
            </a:r>
            <a:r>
              <a:rPr lang="sl-SI" sz="1400" baseline="-25000" dirty="0" smtClean="0"/>
              <a:t>ij</a:t>
            </a:r>
            <a:r>
              <a:rPr lang="sl-SI" sz="1400" dirty="0" smtClean="0"/>
              <a:t> je pokrit, če je v neki vrstici ali stolpcu iz M, element v</a:t>
            </a:r>
            <a:r>
              <a:rPr lang="sl-SI" sz="1400" baseline="-25000" dirty="0" smtClean="0"/>
              <a:t>ij </a:t>
            </a:r>
            <a:r>
              <a:rPr lang="sl-SI" sz="1400" dirty="0" smtClean="0"/>
              <a:t>je dvojno pokrit, če je v neki vrstici in nekem stolpcu iz M, element ni pokrit, če ni v nobeni vrstici in nobenem stolpcu iz M.</a:t>
            </a:r>
            <a:endParaRPr lang="sl-SI" sz="1000" dirty="0" smtClean="0"/>
          </a:p>
          <a:p>
            <a:pPr>
              <a:buFont typeface="+mj-lt"/>
              <a:buAutoNum type="arabicPeriod"/>
            </a:pPr>
            <a:r>
              <a:rPr lang="sl-SI" sz="1400" dirty="0" smtClean="0"/>
              <a:t>Med nepokritimi elementi poiščemo najmanjšega. Vsem nepokritim elementom odštejemo ta element, vsem dvojno pokritim pa prištejemo. Nato se vrnemo na 2. korak. </a:t>
            </a:r>
          </a:p>
        </p:txBody>
      </p:sp>
    </p:spTree>
    <p:extLst>
      <p:ext uri="{BB962C8B-B14F-4D97-AF65-F5344CB8AC3E}">
        <p14:creationId xmlns:p14="http://schemas.microsoft.com/office/powerpoint/2010/main" val="8836628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656" y="251646"/>
            <a:ext cx="3954788" cy="279833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3910" y="251646"/>
            <a:ext cx="3953543" cy="2798333"/>
          </a:xfrm>
          <a:prstGeom prst="rect">
            <a:avLst/>
          </a:prstGeom>
        </p:spPr>
      </p:pic>
      <p:sp>
        <p:nvSpPr>
          <p:cNvPr id="4" name="Right Arrow 3"/>
          <p:cNvSpPr/>
          <p:nvPr/>
        </p:nvSpPr>
        <p:spPr>
          <a:xfrm>
            <a:off x="4345423" y="1715512"/>
            <a:ext cx="1140977" cy="25085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4137" y="3790479"/>
            <a:ext cx="4185442" cy="2974464"/>
          </a:xfrm>
          <a:prstGeom prst="rect">
            <a:avLst/>
          </a:prstGeom>
        </p:spPr>
      </p:pic>
      <p:sp>
        <p:nvSpPr>
          <p:cNvPr id="9" name="Down Arrow 8"/>
          <p:cNvSpPr/>
          <p:nvPr/>
        </p:nvSpPr>
        <p:spPr>
          <a:xfrm>
            <a:off x="7112899" y="3123526"/>
            <a:ext cx="218485" cy="5421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68387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Algoritem Madžarske metode za dvodelne grafe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marL="0" indent="0">
                  <a:spcBef>
                    <a:spcPts val="0"/>
                  </a:spcBef>
                  <a:buNone/>
                </a:pPr>
                <a:r>
                  <a:rPr lang="sl-SI" sz="1200" dirty="0" smtClean="0"/>
                  <a:t>Dvodelen graf G = (X </a:t>
                </a:r>
                <a14:m>
                  <m:oMath xmlns:m="http://schemas.openxmlformats.org/officeDocument/2006/math">
                    <m:r>
                      <a:rPr lang="sl-SI" sz="1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</m:t>
                    </m:r>
                  </m:oMath>
                </a14:m>
                <a:r>
                  <a:rPr lang="sl-SI" sz="1200" dirty="0" smtClean="0"/>
                  <a:t> Y,E)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sl-SI" sz="1200" dirty="0" smtClean="0"/>
                  <a:t>M = </a:t>
                </a:r>
                <a14:m>
                  <m:oMath xmlns:m="http://schemas.openxmlformats.org/officeDocument/2006/math">
                    <m:r>
                      <a:rPr lang="sl-SI" sz="1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∅</m:t>
                    </m:r>
                  </m:oMath>
                </a14:m>
                <a:endParaRPr lang="sl-SI" sz="1200" dirty="0" smtClean="0">
                  <a:ea typeface="Cambria Math" panose="02040503050406030204" pitchFamily="18" charset="0"/>
                </a:endParaRP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sl-SI" sz="1200" dirty="0"/>
                  <a:t>p</a:t>
                </a:r>
                <a:r>
                  <a:rPr lang="sl-SI" sz="1200" dirty="0" smtClean="0"/>
                  <a:t>onavljaj: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sl-SI" sz="1200" dirty="0"/>
                  <a:t>	</a:t>
                </a:r>
                <a:r>
                  <a:rPr lang="sl-SI" sz="1200" dirty="0" smtClean="0"/>
                  <a:t>S = prost(M) </a:t>
                </a:r>
                <a14:m>
                  <m:oMath xmlns:m="http://schemas.openxmlformats.org/officeDocument/2006/math">
                    <m:r>
                      <a:rPr lang="sl-SI" sz="1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  <m:r>
                      <a:rPr lang="sl-SI" sz="1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sl-SI" sz="1200" dirty="0" smtClean="0"/>
                  <a:t>X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sl-SI" sz="1200" dirty="0"/>
                  <a:t>	</a:t>
                </a:r>
                <a:r>
                  <a:rPr lang="sl-SI" sz="1200" dirty="0" smtClean="0"/>
                  <a:t>T = </a:t>
                </a:r>
                <a14:m>
                  <m:oMath xmlns:m="http://schemas.openxmlformats.org/officeDocument/2006/math">
                    <m:r>
                      <a:rPr lang="sl-SI" sz="1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∅</m:t>
                    </m:r>
                  </m:oMath>
                </a14:m>
                <a:endParaRPr lang="sl-SI" sz="1200" dirty="0" smtClean="0"/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sl-SI" sz="1200" dirty="0" smtClean="0"/>
                  <a:t>	ponavljaj: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sl-SI" sz="1200" dirty="0"/>
                  <a:t>	</a:t>
                </a:r>
                <a:r>
                  <a:rPr lang="sl-SI" sz="1200" dirty="0" smtClean="0"/>
                  <a:t>	</a:t>
                </a:r>
                <a:r>
                  <a:rPr lang="sl-SI" sz="1200" dirty="0" err="1" smtClean="0"/>
                  <a:t>stariT</a:t>
                </a:r>
                <a:r>
                  <a:rPr lang="sl-SI" sz="1200" dirty="0" smtClean="0"/>
                  <a:t> = T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sl-SI" sz="1200" dirty="0"/>
                  <a:t>	</a:t>
                </a:r>
                <a:r>
                  <a:rPr lang="sl-SI" sz="1200" dirty="0" smtClean="0"/>
                  <a:t>	S = S U {u; u je dosegljiv iz T po neki povezavi iz M}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sl-SI" sz="1200" dirty="0"/>
                  <a:t>	</a:t>
                </a:r>
                <a:r>
                  <a:rPr lang="sl-SI" sz="1200" dirty="0" smtClean="0"/>
                  <a:t>	T = T U {u; u je dosegljiv iz S po neki prosti povezavi}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sl-SI" sz="1200" dirty="0"/>
                  <a:t>	</a:t>
                </a:r>
                <a:r>
                  <a:rPr lang="sl-SI" sz="1200" dirty="0" smtClean="0"/>
                  <a:t>dokler ni prost(M) </a:t>
                </a:r>
                <a14:m>
                  <m:oMath xmlns:m="http://schemas.openxmlformats.org/officeDocument/2006/math">
                    <m:r>
                      <a:rPr lang="sl-SI" sz="1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</m:oMath>
                </a14:m>
                <a:r>
                  <a:rPr lang="sl-SI" sz="1200" dirty="0" smtClean="0"/>
                  <a:t> T </a:t>
                </a:r>
                <a14:m>
                  <m:oMath xmlns:m="http://schemas.openxmlformats.org/officeDocument/2006/math">
                    <m:r>
                      <a:rPr lang="sl-SI" sz="1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sl-SI" sz="1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∅</m:t>
                    </m:r>
                  </m:oMath>
                </a14:m>
                <a:r>
                  <a:rPr lang="sl-SI" sz="1200" dirty="0" smtClean="0"/>
                  <a:t> ali </a:t>
                </a:r>
                <a:r>
                  <a:rPr lang="sl-SI" sz="1200" dirty="0" err="1" smtClean="0"/>
                  <a:t>stariT</a:t>
                </a:r>
                <a:r>
                  <a:rPr lang="sl-SI" sz="1200" dirty="0" smtClean="0"/>
                  <a:t> = T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sl-SI" sz="1200" dirty="0"/>
                  <a:t>	</a:t>
                </a:r>
                <a:r>
                  <a:rPr lang="sl-SI" sz="1200" dirty="0" smtClean="0"/>
                  <a:t>če je prost(M) </a:t>
                </a:r>
                <a14:m>
                  <m:oMath xmlns:m="http://schemas.openxmlformats.org/officeDocument/2006/math">
                    <m:r>
                      <a:rPr lang="sl-SI" sz="1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 </m:t>
                    </m:r>
                  </m:oMath>
                </a14:m>
                <a:r>
                  <a:rPr lang="sl-SI" sz="1200" dirty="0" smtClean="0"/>
                  <a:t>T </a:t>
                </a:r>
                <a14:m>
                  <m:oMath xmlns:m="http://schemas.openxmlformats.org/officeDocument/2006/math">
                    <m:r>
                      <a:rPr lang="sl-SI" sz="12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</m:oMath>
                </a14:m>
                <a:r>
                  <a:rPr lang="sl-SI" sz="1200" dirty="0" smtClean="0"/>
                  <a:t> </a:t>
                </a:r>
                <a14:m>
                  <m:oMath xmlns:m="http://schemas.openxmlformats.org/officeDocument/2006/math">
                    <m:r>
                      <a:rPr lang="sl-SI" sz="1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∅</m:t>
                    </m:r>
                  </m:oMath>
                </a14:m>
                <a:r>
                  <a:rPr lang="sl-SI" sz="1200" dirty="0" smtClean="0"/>
                  <a:t> potem: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sl-SI" sz="1200" dirty="0"/>
                  <a:t>	</a:t>
                </a:r>
                <a:r>
                  <a:rPr lang="sl-SI" sz="1200" dirty="0" smtClean="0"/>
                  <a:t>	P = povečujoča pot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sl-SI" sz="1200" dirty="0"/>
                  <a:t>	</a:t>
                </a:r>
                <a:r>
                  <a:rPr lang="sl-SI" sz="1200" dirty="0" smtClean="0"/>
                  <a:t>	M = M + E(P)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sl-SI" sz="1200" dirty="0"/>
                  <a:t>	</a:t>
                </a:r>
                <a:r>
                  <a:rPr lang="sl-SI" sz="1200" dirty="0" smtClean="0"/>
                  <a:t>sicer (če </a:t>
                </a:r>
                <a:r>
                  <a:rPr lang="sl-SI" sz="1200" dirty="0" err="1" smtClean="0"/>
                  <a:t>stariT</a:t>
                </a:r>
                <a:r>
                  <a:rPr lang="sl-SI" sz="1200" dirty="0" smtClean="0"/>
                  <a:t> = T):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sl-SI" sz="1200" dirty="0"/>
                  <a:t>	</a:t>
                </a:r>
                <a:r>
                  <a:rPr lang="sl-SI" sz="1200" dirty="0" smtClean="0"/>
                  <a:t>	zaključimo postopek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endParaRPr lang="sl-SI" sz="1200" dirty="0" smtClean="0"/>
              </a:p>
              <a:p>
                <a:pPr>
                  <a:spcBef>
                    <a:spcPts val="0"/>
                  </a:spcBef>
                </a:pPr>
                <a:r>
                  <a:rPr lang="sl-SI" sz="1200" dirty="0"/>
                  <a:t>p</a:t>
                </a:r>
                <a:r>
                  <a:rPr lang="sl-SI" sz="1200" dirty="0" smtClean="0"/>
                  <a:t>rost(M) = vozlišča, ki so prosta glede na prirejanje M (vozlišče je prosto glede na M, če ni krajišče nobene povezave iz M</a:t>
                </a:r>
              </a:p>
              <a:p>
                <a:pPr>
                  <a:spcBef>
                    <a:spcPts val="0"/>
                  </a:spcBef>
                </a:pPr>
                <a:r>
                  <a:rPr lang="sl-SI" sz="1200" dirty="0" smtClean="0"/>
                  <a:t>Povečujoča pot – če je izmenična in sta njeni </a:t>
                </a:r>
                <a:r>
                  <a:rPr lang="sl-SI" sz="1200" dirty="0" err="1" smtClean="0"/>
                  <a:t>krajiščni</a:t>
                </a:r>
                <a:r>
                  <a:rPr lang="sl-SI" sz="1200" dirty="0" smtClean="0"/>
                  <a:t> vozlišči prosti</a:t>
                </a:r>
              </a:p>
              <a:p>
                <a:pPr>
                  <a:spcBef>
                    <a:spcPts val="0"/>
                  </a:spcBef>
                </a:pPr>
                <a:r>
                  <a:rPr lang="sl-SI" sz="1200" dirty="0" smtClean="0"/>
                  <a:t>Izmenična pot – na njej se izmenoma pojavljajo povezave iz M in ne iz M</a:t>
                </a:r>
              </a:p>
              <a:p>
                <a:pPr>
                  <a:spcBef>
                    <a:spcPts val="0"/>
                  </a:spcBef>
                </a:pPr>
                <a:r>
                  <a:rPr lang="sl-SI" sz="1200" dirty="0" smtClean="0"/>
                  <a:t>Prosta povezava – povezava je prosta glede na M, če ni iz M</a:t>
                </a:r>
                <a:endParaRPr lang="sl-SI" sz="1200" dirty="0"/>
              </a:p>
              <a:p>
                <a:pPr>
                  <a:spcBef>
                    <a:spcPts val="0"/>
                  </a:spcBef>
                </a:pPr>
                <a:r>
                  <a:rPr lang="sl-SI" sz="1200" dirty="0" smtClean="0"/>
                  <a:t>Množica vozlišč grafa G je njegovo vozliščno pokritje, če ima vsaka povezava grafa vsaj eno krajišče v X.</a:t>
                </a:r>
              </a:p>
              <a:p>
                <a:pPr>
                  <a:spcBef>
                    <a:spcPts val="0"/>
                  </a:spcBef>
                </a:pPr>
                <a:r>
                  <a:rPr lang="sl-SI" sz="1200" dirty="0" smtClean="0"/>
                  <a:t>Ob koncu MM je M največje prirejanje, T </a:t>
                </a:r>
                <a14:m>
                  <m:oMath xmlns:m="http://schemas.openxmlformats.org/officeDocument/2006/math">
                    <m:r>
                      <a:rPr lang="sl-SI" sz="1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</m:t>
                    </m:r>
                  </m:oMath>
                </a14:m>
                <a:r>
                  <a:rPr lang="sl-SI" sz="1200" dirty="0" smtClean="0"/>
                  <a:t> (X\S) pa najmanjše vozliščno pokritje.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t="-471" b="-109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920584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58069" y="560173"/>
            <a:ext cx="7766936" cy="1661863"/>
          </a:xfrm>
        </p:spPr>
        <p:txBody>
          <a:bodyPr/>
          <a:lstStyle/>
          <a:p>
            <a:r>
              <a:rPr lang="sl-SI" dirty="0" smtClean="0"/>
              <a:t>Implementacija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9455" y="2555468"/>
            <a:ext cx="4854540" cy="366550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530272" y="2872673"/>
            <a:ext cx="44668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https://pypi.python.org/pypi/munkres/</a:t>
            </a:r>
          </a:p>
        </p:txBody>
      </p:sp>
    </p:spTree>
    <p:extLst>
      <p:ext uri="{BB962C8B-B14F-4D97-AF65-F5344CB8AC3E}">
        <p14:creationId xmlns:p14="http://schemas.microsoft.com/office/powerpoint/2010/main" val="12027327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8230" y="247135"/>
            <a:ext cx="4829964" cy="6415651"/>
          </a:xfrm>
        </p:spPr>
      </p:pic>
    </p:spTree>
    <p:extLst>
      <p:ext uri="{BB962C8B-B14F-4D97-AF65-F5344CB8AC3E}">
        <p14:creationId xmlns:p14="http://schemas.microsoft.com/office/powerpoint/2010/main" val="5269316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575" y="591697"/>
            <a:ext cx="6503229" cy="259634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4108" y="3351720"/>
            <a:ext cx="5303952" cy="2826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968105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224</TotalTime>
  <Words>352</Words>
  <Application>Microsoft Office PowerPoint</Application>
  <PresentationFormat>Widescreen</PresentationFormat>
  <Paragraphs>52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Cambria Math</vt:lpstr>
      <vt:lpstr>Trebuchet MS</vt:lpstr>
      <vt:lpstr>Wingdings 3</vt:lpstr>
      <vt:lpstr>Facet</vt:lpstr>
      <vt:lpstr>Problem prirejanja</vt:lpstr>
      <vt:lpstr>Taksisti in stranke</vt:lpstr>
      <vt:lpstr>Osnovni pojmi</vt:lpstr>
      <vt:lpstr>Algoritem</vt:lpstr>
      <vt:lpstr>PowerPoint Presentation</vt:lpstr>
      <vt:lpstr>Algoritem Madžarske metode za dvodelne grafe</vt:lpstr>
      <vt:lpstr>Implementacija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Viri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Problem prirejanja</dc:title>
  <dc:creator>levstik.sasa437@gmail.com</dc:creator>
  <cp:lastModifiedBy>levstik.sasa437@gmail.com</cp:lastModifiedBy>
  <cp:revision>20</cp:revision>
  <dcterms:created xsi:type="dcterms:W3CDTF">2017-01-11T17:39:00Z</dcterms:created>
  <dcterms:modified xsi:type="dcterms:W3CDTF">2017-01-15T16:07:44Z</dcterms:modified>
</cp:coreProperties>
</file>